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0.svg" ContentType="image/svg+xml"/>
  <Override PartName="/ppt/media/image12.svg" ContentType="image/svg+xml"/>
  <Override PartName="/ppt/media/image15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80" r:id="rId3"/>
    <p:sldId id="281" r:id="rId4"/>
    <p:sldId id="274" r:id="rId5"/>
    <p:sldId id="279" r:id="rId6"/>
    <p:sldId id="284" r:id="rId7"/>
    <p:sldId id="283" r:id="rId8"/>
    <p:sldId id="288" r:id="rId9"/>
    <p:sldId id="276" r:id="rId10"/>
  </p:sldIdLst>
  <p:sldSz cx="12192000" cy="6858000"/>
  <p:notesSz cx="7103745" cy="10234295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4EA4"/>
    <a:srgbClr val="097290"/>
    <a:srgbClr val="404040"/>
    <a:srgbClr val="04ADB2"/>
    <a:srgbClr val="0A436A"/>
    <a:srgbClr val="03AEB2"/>
    <a:srgbClr val="111459"/>
    <a:srgbClr val="03AFB3"/>
    <a:srgbClr val="00D1C7"/>
    <a:srgbClr val="01D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5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gs" Target="tags/tag13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microsoft.com/office/2007/relationships/media" Target="../media/media1.mp3"/><Relationship Id="rId4" Type="http://schemas.openxmlformats.org/officeDocument/2006/relationships/audio" Target="../media/media1.mp3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4.xml"/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6.xml"/><Relationship Id="rId4" Type="http://schemas.openxmlformats.org/officeDocument/2006/relationships/image" Target="../media/image6.png"/><Relationship Id="rId3" Type="http://schemas.openxmlformats.org/officeDocument/2006/relationships/tags" Target="../tags/tag5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7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8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9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2.xml"/><Relationship Id="rId2" Type="http://schemas.openxmlformats.org/officeDocument/2006/relationships/image" Target="../media/image17.png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网站&#10;&#10;中度可信度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A_文本框 42"/>
          <p:cNvSpPr txBox="1"/>
          <p:nvPr>
            <p:custDataLst>
              <p:tags r:id="rId2"/>
            </p:custDataLst>
          </p:nvPr>
        </p:nvSpPr>
        <p:spPr>
          <a:xfrm>
            <a:off x="2482848" y="3656306"/>
            <a:ext cx="7226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初赛作品 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PA_文本框 42"/>
          <p:cNvSpPr txBox="1"/>
          <p:nvPr>
            <p:custDataLst>
              <p:tags r:id="rId3"/>
            </p:custDataLst>
          </p:nvPr>
        </p:nvSpPr>
        <p:spPr>
          <a:xfrm>
            <a:off x="4010020" y="4983424"/>
            <a:ext cx="4171953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</a:t>
            </a:r>
            <a:r>
              <a:rPr lang="zh-CN" altLang="en-US" sz="14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：</a:t>
            </a:r>
            <a:r>
              <a:rPr lang="zh-CN" altLang="en-US" sz="14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张浩源</a:t>
            </a:r>
            <a:endParaRPr lang="zh-CN" altLang="en-US" sz="14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2" name="背景音乐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38045" y="376555"/>
            <a:ext cx="412750" cy="41275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repeatCount="indefinite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图片包含 图示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2" b="8918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图片 7" descr="图片包含 游戏机&#10;&#10;描述已自动生成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1156129" y="267417"/>
            <a:ext cx="705671" cy="7035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327171" y="2086805"/>
            <a:ext cx="5707038" cy="2153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3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3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、参赛队伍简介</a:t>
            </a:r>
            <a:endParaRPr lang="en-US" altLang="zh-CN" sz="23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3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3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、解题思路及遇到的问题</a:t>
            </a:r>
            <a:r>
              <a:rPr lang="en-US" altLang="zh-CN" sz="23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3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难点、创新点</a:t>
            </a:r>
            <a:endParaRPr lang="zh-CN" altLang="en-US" sz="23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3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3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、具体优化过程</a:t>
            </a:r>
            <a:endParaRPr lang="en-US" altLang="zh-CN" sz="23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3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3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、程序运行结果和总结</a:t>
            </a:r>
            <a:endParaRPr lang="zh-CN" altLang="en-US" sz="23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背景图案&#10;&#10;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59"/>
          <a:stretch>
            <a:fillRect/>
          </a:stretch>
        </p:blipFill>
        <p:spPr>
          <a:xfrm>
            <a:off x="0" y="0"/>
            <a:ext cx="4394086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0"/>
            <a:ext cx="4394086" cy="6858000"/>
          </a:xfrm>
          <a:prstGeom prst="rect">
            <a:avLst/>
          </a:prstGeom>
          <a:solidFill>
            <a:schemeClr val="accent1">
              <a:alpha val="1994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1441785" y="2892539"/>
            <a:ext cx="125662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Source Han Sans CN Heavy" panose="020B0200000000000000" charset="-122"/>
                <a:ea typeface="Source Han Sans CN Heavy" panose="020B0200000000000000" charset="-122"/>
              </a:rPr>
              <a:t>目录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latin typeface="Source Han Sans CN Heavy" panose="020B0200000000000000" charset="-122"/>
              <a:ea typeface="Source Han Sans CN Heavy" panose="020B0200000000000000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图示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2" b="8918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9" name="图片 8" descr="图片包含 游戏机&#10;&#10;描述已自动生成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1156129" y="267417"/>
            <a:ext cx="705671" cy="70357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400554" y="267417"/>
            <a:ext cx="14414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队伍介绍</a:t>
            </a:r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01869" y="-1"/>
            <a:ext cx="603031" cy="97099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PA_文本框 42"/>
          <p:cNvSpPr txBox="1"/>
          <p:nvPr>
            <p:custDataLst>
              <p:tags r:id="rId3"/>
            </p:custDataLst>
          </p:nvPr>
        </p:nvSpPr>
        <p:spPr>
          <a:xfrm>
            <a:off x="6616242" y="2031719"/>
            <a:ext cx="4171953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队伍编号：</a:t>
            </a:r>
            <a:r>
              <a:rPr lang="zh-CN" altLang="en-US" sz="1600" b="1" dirty="0">
                <a:ea typeface="Source Han Sans CN Regular" panose="020B0500000000000000" pitchFamily="34" charset="-128"/>
                <a:sym typeface="+mn-ea"/>
              </a:rPr>
              <a:t>CPC20238250</a:t>
            </a:r>
            <a:endParaRPr lang="en-US" altLang="zh-CN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参赛单位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学校：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中国科学院大学</a:t>
            </a:r>
            <a:endParaRPr lang="en-US" altLang="zh-CN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参赛队伍：天才吴国太</a:t>
            </a:r>
            <a:endParaRPr lang="en-US" altLang="zh-CN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队长：张浩源</a:t>
            </a:r>
            <a:endParaRPr lang="en-US" altLang="zh-CN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队伍成员：陈南曦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李佳霖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冯志宸</a:t>
            </a:r>
            <a:endParaRPr lang="en-US" altLang="zh-CN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指导老师：靳润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锋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965" y="1590675"/>
            <a:ext cx="3676015" cy="36760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游戏机&#10;&#10;描述已自动生成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1156129" y="267417"/>
            <a:ext cx="705671" cy="70357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400554" y="267417"/>
            <a:ext cx="52549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解题思路及遇到的问题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难点、创新点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01869" y="-1"/>
            <a:ext cx="603031" cy="97099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183" y="1347070"/>
            <a:ext cx="4253630" cy="42536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964061" y="1347070"/>
            <a:ext cx="45449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PCG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算法主要耗时集中在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SPMV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部分，并以访存行为为主，以利用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LDM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减小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DMA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量为主要思路。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037" y="3266167"/>
            <a:ext cx="3783780" cy="297020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284188" y="5849356"/>
            <a:ext cx="4253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稀疏矩阵可视化效果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图示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2" b="8918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9" name="图片 8" descr="图片包含 游戏机&#10;&#10;描述已自动生成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1156129" y="267417"/>
            <a:ext cx="705671" cy="70357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400554" y="267417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具体优化过程</a:t>
            </a:r>
            <a:endParaRPr lang="zh-CN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501869" y="-1"/>
            <a:ext cx="603031" cy="97099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形 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4961" y="1625748"/>
            <a:ext cx="4090990" cy="4090990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96050" y="1751311"/>
            <a:ext cx="4362450" cy="383986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574879" y="5945124"/>
            <a:ext cx="4483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并行化</a:t>
            </a:r>
            <a:r>
              <a:rPr lang="en-US" altLang="zh-CN" sz="2800" b="1" dirty="0"/>
              <a:t>SPMV</a:t>
            </a:r>
            <a:r>
              <a:rPr lang="zh-CN" altLang="en-US" sz="2800" b="1" dirty="0"/>
              <a:t>算法</a:t>
            </a:r>
            <a:endParaRPr lang="zh-CN" altLang="en-US" sz="2800" b="1" dirty="0"/>
          </a:p>
        </p:txBody>
      </p:sp>
    </p:spTree>
    <p:custDataLst>
      <p:tags r:id="rId7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图示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2" b="8918"/>
          <a:stretch>
            <a:fillRect/>
          </a:stretch>
        </p:blipFill>
        <p:spPr>
          <a:xfrm>
            <a:off x="-104776" y="0"/>
            <a:ext cx="12191999" cy="6858000"/>
          </a:xfrm>
          <a:prstGeom prst="rect">
            <a:avLst/>
          </a:prstGeom>
        </p:spPr>
      </p:pic>
      <p:pic>
        <p:nvPicPr>
          <p:cNvPr id="9" name="图片 8" descr="图片包含 游戏机&#10;&#10;描述已自动生成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1156129" y="267417"/>
            <a:ext cx="705671" cy="70357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400554" y="267417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程序运行结果和总结</a:t>
            </a:r>
            <a:endParaRPr lang="zh-CN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501869" y="-1"/>
            <a:ext cx="603031" cy="97099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093" y="1924050"/>
            <a:ext cx="1695450" cy="685800"/>
          </a:xfrm>
          <a:prstGeom prst="rect">
            <a:avLst/>
          </a:prstGeom>
        </p:spPr>
      </p:pic>
      <p:pic>
        <p:nvPicPr>
          <p:cNvPr id="7" name="图形 6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83567" y="2609850"/>
            <a:ext cx="5478233" cy="232409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09288"/>
            <a:ext cx="6092414" cy="444558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529266" y="6057449"/>
            <a:ext cx="4695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使用编译优化加速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SPMV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896903" y="6026280"/>
            <a:ext cx="4695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使用算子融合减少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DMA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次数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图示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2" b="8918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9" name="图片 8" descr="图片包含 游戏机&#10;&#10;描述已自动生成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1156129" y="267417"/>
            <a:ext cx="705671" cy="70357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400554" y="267417"/>
            <a:ext cx="412877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400" b="1" dirty="0">
                <a:ea typeface="Source Han Sans CN Regular" panose="020B0500000000000000" pitchFamily="34" charset="-128"/>
              </a:rPr>
              <a:t>CPC20238250</a:t>
            </a:r>
            <a:r>
              <a:rPr lang="en-US" altLang="zh-CN" sz="2400" b="1" dirty="0">
                <a:ea typeface="Source Han Sans CN Regular" panose="020B0500000000000000" pitchFamily="34" charset="-128"/>
                <a:sym typeface="+mn-ea"/>
              </a:rPr>
              <a:t>-</a:t>
            </a:r>
            <a:r>
              <a:rPr lang="zh-CN" altLang="en-US" sz="2400" b="1" dirty="0">
                <a:ea typeface="Source Han Sans CN Regular" panose="020B0500000000000000" pitchFamily="34" charset="-128"/>
              </a:rPr>
              <a:t>中国科学院大学</a:t>
            </a:r>
            <a:endParaRPr lang="zh-CN" altLang="en-US" sz="2400" b="1" dirty="0">
              <a:ea typeface="Source Han Sans CN Regular" panose="020B0500000000000000" pitchFamily="34" charset="-128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01869" y="-1"/>
            <a:ext cx="603031" cy="97099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604762" y="1159641"/>
          <a:ext cx="10904202" cy="3774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6222"/>
                <a:gridCol w="3588480"/>
                <a:gridCol w="4154750"/>
                <a:gridCol w="1654750"/>
              </a:tblGrid>
              <a:tr h="366334">
                <a:tc>
                  <a:txBody>
                    <a:bodyPr/>
                    <a:p>
                      <a:pPr algn="ctr" fontAlgn="b"/>
                      <a:r>
                        <a:rPr lang="en-US" sz="1600" u="sng" strike="noStrike" dirty="0">
                          <a:effectLst/>
                        </a:rPr>
                        <a:t>BKMs </a:t>
                      </a:r>
                      <a:endParaRPr lang="en-US" sz="1600" b="1" i="1" u="sng" strike="noStrike" dirty="0">
                        <a:effectLst/>
                        <a:latin typeface="Arial Unicode MS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p>
                      <a:pPr marL="0" algn="ctr" defTabSz="914400" rtl="0" eaLnBrk="1" fontAlgn="b" latinLnBrk="0" hangingPunct="1"/>
                      <a:r>
                        <a:rPr lang="en-US" sz="1600" u="sng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sz="1600" u="sng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p>
                      <a:pPr marL="0" algn="ctr" defTabSz="914400" rtl="0" eaLnBrk="1" fontAlgn="b" latinLnBrk="0" hangingPunct="1"/>
                      <a:r>
                        <a:rPr lang="en-US" sz="1600" u="sng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Comments</a:t>
                      </a:r>
                      <a:endParaRPr lang="en-US" sz="1600" u="sng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p>
                      <a:pPr algn="ctr" fontAlgn="b"/>
                      <a:r>
                        <a:rPr lang="en-US" sz="1600" u="sng" strike="noStrike" dirty="0">
                          <a:effectLst/>
                        </a:rPr>
                        <a:t>time (s)</a:t>
                      </a:r>
                      <a:endParaRPr lang="en-US" sz="1600" b="1" i="1" u="sng" strike="noStrike" dirty="0">
                        <a:effectLst/>
                        <a:latin typeface="Arial Unicode MS"/>
                      </a:endParaRPr>
                    </a:p>
                  </a:txBody>
                  <a:tcPr marL="0" marR="0" marT="0" marB="0" anchor="b"/>
                </a:tc>
              </a:tr>
              <a:tr h="653662">
                <a:tc>
                  <a:txBody>
                    <a:bodyPr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Baseline:</a:t>
                      </a:r>
                      <a:endParaRPr lang="en-US" sz="1600" b="1" i="0" u="none" strike="noStrike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zh-CN" altLang="en-US" sz="1600" u="none" strike="noStrike" dirty="0">
                          <a:effectLst/>
                        </a:rPr>
                        <a:t>基准</a:t>
                      </a:r>
                      <a:endParaRPr lang="en-US" sz="1600" b="1" i="0" u="none" strike="noStrike" dirty="0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</a:rPr>
                        <a:t>主核版本的程序　</a:t>
                      </a:r>
                      <a:endParaRPr lang="zh-CN" altLang="en-US" sz="1600" b="1" i="0" u="none" strike="noStrike" dirty="0">
                        <a:solidFill>
                          <a:srgbClr val="808080"/>
                        </a:solidFill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808080"/>
                          </a:solidFill>
                          <a:effectLst/>
                          <a:latin typeface="Arial Unicode MS"/>
                        </a:rPr>
                        <a:t>1273.5</a:t>
                      </a:r>
                      <a:endParaRPr lang="en-US" sz="1600" b="1" i="0" u="none" strike="noStrike" dirty="0">
                        <a:solidFill>
                          <a:srgbClr val="808080"/>
                        </a:solidFill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</a:tr>
              <a:tr h="1010974">
                <a:tc>
                  <a:txBody>
                    <a:bodyPr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BKM #1</a:t>
                      </a:r>
                      <a:endParaRPr lang="en-US" sz="1600" b="0" i="0" u="none" strike="noStrike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</a:rPr>
                        <a:t>并行化</a:t>
                      </a:r>
                      <a:endParaRPr lang="zh-CN" altLang="en-US" sz="1600" b="0" i="0" u="none" strike="noStrike" dirty="0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p>
                      <a:pPr marL="0" algn="ctr" defTabSz="914400" rtl="0" eaLnBrk="1" fontAlgn="ctr" latinLnBrk="0" hangingPunct="1"/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对原始程序进行并行化，实现</a:t>
                      </a:r>
                      <a:r>
                        <a:rPr lang="en-US" altLang="zh-CN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ldu2csr</a:t>
                      </a:r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，向量和，向量点积，</a:t>
                      </a:r>
                      <a:r>
                        <a:rPr lang="en-US" altLang="zh-CN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SPMV</a:t>
                      </a:r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等操作。</a:t>
                      </a:r>
                      <a:endParaRPr lang="zh-CN" alt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808080"/>
                          </a:solidFill>
                          <a:effectLst/>
                          <a:latin typeface="Arial Unicode MS"/>
                        </a:rPr>
                        <a:t>83.3</a:t>
                      </a:r>
                      <a:endParaRPr lang="en-US" sz="1600" b="1" i="0" u="none" strike="noStrike" dirty="0">
                        <a:solidFill>
                          <a:srgbClr val="808080"/>
                        </a:solidFill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</a:tr>
              <a:tr h="981894">
                <a:tc>
                  <a:txBody>
                    <a:bodyPr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BKM #2</a:t>
                      </a:r>
                      <a:endParaRPr lang="en-US" sz="1600" b="0" i="0" u="none" strike="noStrike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600" b="0" i="0" u="none" strike="noStrike" dirty="0">
                          <a:effectLst/>
                          <a:latin typeface="Arial Unicode MS"/>
                        </a:rPr>
                        <a:t>编译优化</a:t>
                      </a:r>
                      <a:endParaRPr lang="en-US" sz="1600" b="0" i="0" u="none" strike="noStrike" dirty="0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</a:rPr>
                        <a:t>　尝试使用编译选项进行循环展开</a:t>
                      </a:r>
                      <a:r>
                        <a:rPr lang="en-US" altLang="zh-CN" sz="1600" u="none" strike="noStrike" dirty="0">
                          <a:effectLst/>
                        </a:rPr>
                        <a:t>,SIMD</a:t>
                      </a:r>
                      <a:r>
                        <a:rPr lang="zh-CN" altLang="en-US" sz="1600" u="none" strike="noStrike" dirty="0">
                          <a:effectLst/>
                        </a:rPr>
                        <a:t>等操</a:t>
                      </a:r>
                      <a:endParaRPr lang="en-US" altLang="zh-CN" sz="16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</a:rPr>
                        <a:t>作。</a:t>
                      </a:r>
                      <a:endParaRPr lang="zh-CN" altLang="en-US" sz="1600" b="0" i="0" u="none" strike="noStrike" dirty="0">
                        <a:solidFill>
                          <a:srgbClr val="808080"/>
                        </a:solidFill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p>
                      <a:pPr marL="0" algn="ctr" defTabSz="914400" rtl="0" eaLnBrk="1" fontAlgn="ctr" latinLnBrk="0" hangingPunct="1"/>
                      <a:r>
                        <a:rPr lang="en-US" altLang="zh-CN" sz="1600" b="1" i="0" u="none" strike="noStrike" kern="1200" dirty="0">
                          <a:solidFill>
                            <a:srgbClr val="808080"/>
                          </a:solidFill>
                          <a:effectLst/>
                          <a:latin typeface="Arial Unicode MS"/>
                          <a:ea typeface="+mn-ea"/>
                          <a:cs typeface="+mn-cs"/>
                        </a:rPr>
                        <a:t>63.2</a:t>
                      </a:r>
                      <a:r>
                        <a:rPr lang="zh-CN" altLang="en-US" sz="1600" b="1" i="0" u="none" strike="noStrike" kern="1200" dirty="0">
                          <a:solidFill>
                            <a:srgbClr val="808080"/>
                          </a:solidFill>
                          <a:effectLst/>
                          <a:latin typeface="Arial Unicode MS"/>
                          <a:ea typeface="+mn-ea"/>
                          <a:cs typeface="+mn-cs"/>
                        </a:rPr>
                        <a:t>　</a:t>
                      </a:r>
                      <a:endParaRPr lang="zh-CN" altLang="en-US" sz="1600" b="1" i="0" u="none" strike="noStrike" kern="1200" dirty="0">
                        <a:solidFill>
                          <a:srgbClr val="808080"/>
                        </a:solidFill>
                        <a:effectLst/>
                        <a:latin typeface="Arial Unicode MS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</a:tr>
              <a:tr h="701336">
                <a:tc>
                  <a:txBody>
                    <a:bodyPr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BKM #3</a:t>
                      </a:r>
                      <a:endParaRPr lang="en-US" sz="1600" b="0" i="0" u="none" strike="noStrike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600" b="0" i="0" u="none" strike="noStrike" dirty="0">
                          <a:effectLst/>
                          <a:latin typeface="Arial Unicode MS"/>
                        </a:rPr>
                        <a:t>算子融合</a:t>
                      </a:r>
                      <a:endParaRPr lang="en-US" sz="1600" b="0" i="0" u="none" strike="noStrike" dirty="0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我们使用算子融合来优化计算过程，这种方法能有效地提升数据驻留率，减少带宽压力，从而增强整体的计算性能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。</a:t>
                      </a:r>
                      <a:endParaRPr lang="zh-CN" altLang="en-US" sz="1600" b="0" i="0" u="none" strike="noStrike" dirty="0">
                        <a:solidFill>
                          <a:srgbClr val="808080"/>
                        </a:solidFill>
                        <a:effectLst/>
                        <a:latin typeface="Arial Unicode MS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600" b="1" i="0" u="none" strike="noStrike" kern="1200" dirty="0">
                          <a:solidFill>
                            <a:srgbClr val="808080"/>
                          </a:solidFill>
                          <a:effectLst/>
                          <a:latin typeface="Arial Unicode MS"/>
                          <a:ea typeface="+mn-ea"/>
                          <a:cs typeface="+mn-cs"/>
                        </a:rPr>
                        <a:t>37.7</a:t>
                      </a:r>
                      <a:r>
                        <a:rPr lang="zh-CN" altLang="en-US" sz="1600" u="none" strike="noStrike" dirty="0">
                          <a:effectLst/>
                        </a:rPr>
                        <a:t>　</a:t>
                      </a:r>
                      <a:endParaRPr lang="zh-CN" altLang="en-US" sz="1600" b="1" i="0" u="none" strike="noStrike" dirty="0">
                        <a:solidFill>
                          <a:srgbClr val="808080"/>
                        </a:solidFill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背景图案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1008994" y="236733"/>
            <a:ext cx="892989" cy="89033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69317" y="3075057"/>
            <a:ext cx="2853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Source Han Sans CN Heavy" panose="020B0200000000000000" charset="-122"/>
                <a:ea typeface="Source Han Sans CN Heavy" panose="020B0200000000000000" charset="-122"/>
              </a:rPr>
              <a:t>请您指正！</a:t>
            </a:r>
            <a:endParaRPr lang="en-US" altLang="zh-CN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latin typeface="Source Han Sans CN Heavy" panose="020B0200000000000000" charset="-122"/>
              <a:ea typeface="Source Han Sans CN Heavy" panose="020B0200000000000000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KSO_WM_UNIT_TABLE_BEAUTIFY" val="smartTable{580d0f1e-fd9f-464e-b94b-2118c3053bb6}"/>
  <p:tag name="KSO_WM_BEAUTIFY_FLAG" val=""/>
</p:tagLst>
</file>

<file path=ppt/tags/tag11.xml><?xml version="1.0" encoding="utf-8"?>
<p:tagLst xmlns:p="http://schemas.openxmlformats.org/presentationml/2006/main">
  <p:tag name="KSO_WM_SLIDE_MODEL_TYPE" val="cover"/>
</p:tagLst>
</file>

<file path=ppt/tags/tag12.xml><?xml version="1.0" encoding="utf-8"?>
<p:tagLst xmlns:p="http://schemas.openxmlformats.org/presentationml/2006/main">
  <p:tag name="KSO_WM_SLIDE_MODEL_TYPE" val="cover"/>
</p:tagLst>
</file>

<file path=ppt/tags/tag13.xml><?xml version="1.0" encoding="utf-8"?>
<p:tagLst xmlns:p="http://schemas.openxmlformats.org/presentationml/2006/main">
  <p:tag name="KSO_WPP_MARK_KEY" val="f1e7ecdf-8f1b-4d02-b7c0-0189e9c28ffe"/>
  <p:tag name="COMMONDATA" val="eyJoZGlkIjoiYzM5MzY3ZGJhYTBiZDc1ZjZlNTI3YTA2ODc3ODYyZmMifQ=="/>
</p:tagLst>
</file>

<file path=ppt/tags/tag2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KSO_WM_SLIDE_MODEL_TYPE" val="cover"/>
</p:tagLst>
</file>

<file path=ppt/tags/tag4.xml><?xml version="1.0" encoding="utf-8"?>
<p:tagLst xmlns:p="http://schemas.openxmlformats.org/presentationml/2006/main">
  <p:tag name="KSO_WM_SLIDE_MODEL_TYPE" val="cover"/>
</p:tagLst>
</file>

<file path=ppt/tags/tag5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KSO_WM_SLIDE_MODEL_TYPE" val="cover"/>
</p:tagLst>
</file>

<file path=ppt/tags/tag7.xml><?xml version="1.0" encoding="utf-8"?>
<p:tagLst xmlns:p="http://schemas.openxmlformats.org/presentationml/2006/main">
  <p:tag name="KSO_WM_SLIDE_MODEL_TYPE" val="cover"/>
</p:tagLst>
</file>

<file path=ppt/tags/tag8.xml><?xml version="1.0" encoding="utf-8"?>
<p:tagLst xmlns:p="http://schemas.openxmlformats.org/presentationml/2006/main">
  <p:tag name="KSO_WM_SLIDE_MODEL_TYPE" val="cover"/>
</p:tagLst>
</file>

<file path=ppt/tags/tag9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497</Words>
  <Application>WPS 演示</Application>
  <PresentationFormat>宽屏</PresentationFormat>
  <Paragraphs>81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1" baseType="lpstr">
      <vt:lpstr>Arial</vt:lpstr>
      <vt:lpstr>宋体</vt:lpstr>
      <vt:lpstr>Wingdings</vt:lpstr>
      <vt:lpstr>微软雅黑</vt:lpstr>
      <vt:lpstr>Source Han Sans CN Heavy</vt:lpstr>
      <vt:lpstr>Source Han Sans CN Regular</vt:lpstr>
      <vt:lpstr>Yu Gothic UI</vt:lpstr>
      <vt:lpstr>楷体</vt:lpstr>
      <vt:lpstr>Arial Unicode MS</vt:lpstr>
      <vt:lpstr>Arial Unicode MS</vt:lpstr>
      <vt:lpstr>Calibri Light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wbl</dc:creator>
  <cp:lastModifiedBy>micro</cp:lastModifiedBy>
  <cp:revision>60</cp:revision>
  <dcterms:created xsi:type="dcterms:W3CDTF">2021-03-31T08:24:00Z</dcterms:created>
  <dcterms:modified xsi:type="dcterms:W3CDTF">2023-07-08T16:07:51Z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3980426BE9B54BDBB1C6B623BD274D36_12</vt:lpwstr>
  </property>
</Properties>
</file>